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Classic" charset="1" panose="000005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Classic Bold" charset="1" panose="00000800000000000000"/>
      <p:regular r:id="rId27"/>
    </p:embeddedFont>
    <p:embeddedFont>
      <p:font typeface="Montserrat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26038" y="6777222"/>
            <a:ext cx="9835924" cy="248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BY/ Mohamed Fandoud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Hager Mostafa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Mahmoud Shehata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Hanan Sherif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Abdelaziz Ahmed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Hany Mahmoud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4001679" y="6228281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64387" y="852548"/>
            <a:ext cx="6159226" cy="5800309"/>
          </a:xfrm>
          <a:custGeom>
            <a:avLst/>
            <a:gdLst/>
            <a:ahLst/>
            <a:cxnLst/>
            <a:rect r="r" b="b" t="t" l="l"/>
            <a:pathLst>
              <a:path h="5800309" w="6159226">
                <a:moveTo>
                  <a:pt x="0" y="0"/>
                </a:moveTo>
                <a:lnTo>
                  <a:pt x="6159226" y="0"/>
                </a:lnTo>
                <a:lnTo>
                  <a:pt x="6159226" y="5800309"/>
                </a:lnTo>
                <a:lnTo>
                  <a:pt x="0" y="5800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69" r="-1940" b="-1342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58500"/>
            <a:ext cx="18288000" cy="3933347"/>
            <a:chOff x="0" y="0"/>
            <a:chExt cx="24384000" cy="52444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740" r="0" b="60977"/>
            <a:stretch>
              <a:fillRect/>
            </a:stretch>
          </p:blipFill>
          <p:spPr>
            <a:xfrm flipH="false" flipV="false">
              <a:off x="0" y="0"/>
              <a:ext cx="24384000" cy="52444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199476" y="6796765"/>
            <a:ext cx="4950676" cy="2461535"/>
            <a:chOff x="0" y="0"/>
            <a:chExt cx="1303882" cy="648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3882" cy="648305"/>
            </a:xfrm>
            <a:custGeom>
              <a:avLst/>
              <a:gdLst/>
              <a:ahLst/>
              <a:cxnLst/>
              <a:rect r="r" b="b" t="t" l="l"/>
              <a:pathLst>
                <a:path h="648305" w="1303882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568551"/>
                  </a:lnTo>
                  <a:cubicBezTo>
                    <a:pt x="1303882" y="589703"/>
                    <a:pt x="1295479" y="609989"/>
                    <a:pt x="1280522" y="624946"/>
                  </a:cubicBezTo>
                  <a:cubicBezTo>
                    <a:pt x="1265565" y="639903"/>
                    <a:pt x="1245280" y="648305"/>
                    <a:pt x="1224127" y="648305"/>
                  </a:cubicBezTo>
                  <a:lnTo>
                    <a:pt x="79754" y="648305"/>
                  </a:lnTo>
                  <a:cubicBezTo>
                    <a:pt x="35707" y="648305"/>
                    <a:pt x="0" y="612598"/>
                    <a:pt x="0" y="568551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03882" cy="686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346815" y="1421223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56870" y="1825083"/>
            <a:ext cx="9974260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b="true" sz="72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6041" y="7533781"/>
            <a:ext cx="1009711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 to provide high-quality, engaging toys that promote creativity and learning in children. With multiple stores across various locations.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7833" y="6946032"/>
            <a:ext cx="4733962" cy="247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342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•we aim to maximize customer satisfaction and profitability through effective inventory management and targeted sales strategies.</a:t>
            </a:r>
          </a:p>
          <a:p>
            <a:pPr algn="ctr">
              <a:lnSpc>
                <a:spcPts val="32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4537264" y="6038886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4209908"/>
                </a:moveTo>
                <a:lnTo>
                  <a:pt x="4286321" y="4209908"/>
                </a:lnTo>
                <a:lnTo>
                  <a:pt x="4286321" y="0"/>
                </a:lnTo>
                <a:lnTo>
                  <a:pt x="0" y="0"/>
                </a:lnTo>
                <a:lnTo>
                  <a:pt x="0" y="4209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4570" y="1953704"/>
            <a:ext cx="4950676" cy="3529642"/>
            <a:chOff x="0" y="0"/>
            <a:chExt cx="1303882" cy="9296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882" cy="929618"/>
            </a:xfrm>
            <a:custGeom>
              <a:avLst/>
              <a:gdLst/>
              <a:ahLst/>
              <a:cxnLst/>
              <a:rect r="r" b="b" t="t" l="l"/>
              <a:pathLst>
                <a:path h="929618" w="1303882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953704"/>
            <a:ext cx="4950676" cy="3529642"/>
            <a:chOff x="0" y="0"/>
            <a:chExt cx="1303882" cy="9296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3882" cy="929618"/>
            </a:xfrm>
            <a:custGeom>
              <a:avLst/>
              <a:gdLst/>
              <a:ahLst/>
              <a:cxnLst/>
              <a:rect r="r" b="b" t="t" l="l"/>
              <a:pathLst>
                <a:path h="929618" w="1303882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6375307"/>
            <a:ext cx="4950676" cy="3529642"/>
            <a:chOff x="0" y="0"/>
            <a:chExt cx="1303882" cy="929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3882" cy="929618"/>
            </a:xfrm>
            <a:custGeom>
              <a:avLst/>
              <a:gdLst/>
              <a:ahLst/>
              <a:cxnLst/>
              <a:rect r="r" b="b" t="t" l="l"/>
              <a:pathLst>
                <a:path h="929618" w="1303882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34570" y="6375307"/>
            <a:ext cx="4950676" cy="3529642"/>
            <a:chOff x="0" y="0"/>
            <a:chExt cx="1303882" cy="929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3882" cy="929618"/>
            </a:xfrm>
            <a:custGeom>
              <a:avLst/>
              <a:gdLst/>
              <a:ahLst/>
              <a:cxnLst/>
              <a:rect r="r" b="b" t="t" l="l"/>
              <a:pathLst>
                <a:path h="929618" w="1303882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17863" y="4152326"/>
            <a:ext cx="2193519" cy="2662038"/>
          </a:xfrm>
          <a:custGeom>
            <a:avLst/>
            <a:gdLst/>
            <a:ahLst/>
            <a:cxnLst/>
            <a:rect r="r" b="b" t="t" l="l"/>
            <a:pathLst>
              <a:path h="2662038" w="2193519">
                <a:moveTo>
                  <a:pt x="0" y="0"/>
                </a:moveTo>
                <a:lnTo>
                  <a:pt x="2193520" y="0"/>
                </a:lnTo>
                <a:lnTo>
                  <a:pt x="2193520" y="2662038"/>
                </a:lnTo>
                <a:lnTo>
                  <a:pt x="0" y="266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87715" y="3486845"/>
            <a:ext cx="424438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assess overall sales trends and identify peak sales periods, particularly around holidays and promotional events.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7145" y="3486845"/>
            <a:ext cx="4244387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analyze stock levels across different stores, ensuring that popular items are adequately stocked while minimizing excess inventory.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7145" y="7630634"/>
            <a:ext cx="4244387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compare current month performance against previous months, helping to identify growth trends and areas for improvement.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87715" y="2270500"/>
            <a:ext cx="424438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Performance Evaluation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2153" y="2270500"/>
            <a:ext cx="35943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Management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2153" y="6562884"/>
            <a:ext cx="35943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Comparative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7660" y="516255"/>
            <a:ext cx="9352725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Objectives of the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87715" y="6598444"/>
            <a:ext cx="42443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Profitability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87715" y="7536974"/>
            <a:ext cx="4244387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evaluate profit margins across different product categories and identify best-selling items that contribute significantly to overall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85478" y="1646347"/>
            <a:ext cx="3534849" cy="6994305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88080" t="0" r="-19802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745ED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745ED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745ED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745ED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08094" y="2522913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8094" y="7043719"/>
            <a:ext cx="252619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Advertising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2973" y="7043719"/>
            <a:ext cx="252619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76323" y="7043719"/>
            <a:ext cx="252619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Others Thing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69739" y="2774373"/>
            <a:ext cx="726544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69739" y="6235537"/>
            <a:ext cx="162568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FDF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10K+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8308" y="6235537"/>
            <a:ext cx="162568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FDF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1K+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8094" y="4576599"/>
            <a:ext cx="7227094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findings:</a:t>
            </a:r>
          </a:p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Overall sales and profit growth</a:t>
            </a:r>
          </a:p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Strong performance of specific product categories and stores</a:t>
            </a:r>
          </a:p>
          <a:p>
            <a:pPr algn="l" marL="539749" indent="-269875" lvl="1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Opportunities for inventory optimization</a:t>
            </a:r>
          </a:p>
          <a:p>
            <a:pPr algn="l">
              <a:lnSpc>
                <a:spcPts val="4474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5400000">
            <a:off x="14039886" y="38206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0" y="0"/>
                </a:lnTo>
                <a:lnTo>
                  <a:pt x="4286320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710154" y="6235537"/>
            <a:ext cx="2735877" cy="71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75K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3182" y="1933293"/>
            <a:ext cx="10016857" cy="5563820"/>
          </a:xfrm>
          <a:custGeom>
            <a:avLst/>
            <a:gdLst/>
            <a:ahLst/>
            <a:cxnLst/>
            <a:rect r="r" b="b" t="t" l="l"/>
            <a:pathLst>
              <a:path h="5563820" w="10016857">
                <a:moveTo>
                  <a:pt x="0" y="0"/>
                </a:moveTo>
                <a:lnTo>
                  <a:pt x="10016858" y="0"/>
                </a:lnTo>
                <a:lnTo>
                  <a:pt x="10016858" y="5563820"/>
                </a:lnTo>
                <a:lnTo>
                  <a:pt x="0" y="55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732" y="684041"/>
            <a:ext cx="871936" cy="761854"/>
          </a:xfrm>
          <a:custGeom>
            <a:avLst/>
            <a:gdLst/>
            <a:ahLst/>
            <a:cxnLst/>
            <a:rect r="r" b="b" t="t" l="l"/>
            <a:pathLst>
              <a:path h="761854" w="871936">
                <a:moveTo>
                  <a:pt x="0" y="0"/>
                </a:moveTo>
                <a:lnTo>
                  <a:pt x="871936" y="0"/>
                </a:lnTo>
                <a:lnTo>
                  <a:pt x="871936" y="761854"/>
                </a:lnTo>
                <a:lnTo>
                  <a:pt x="0" y="76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775" y="2228846"/>
            <a:ext cx="6986273" cy="48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algn="l" marL="535789" indent="-267894" lvl="1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sales</a:t>
            </a:r>
          </a:p>
          <a:p>
            <a:pPr algn="l" marL="535789" indent="-267894" lvl="1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revenue</a:t>
            </a:r>
          </a:p>
          <a:p>
            <a:pPr algn="l" marL="535789" indent="-267894" lvl="1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profit</a:t>
            </a:r>
          </a:p>
          <a:p>
            <a:pPr algn="l" marL="535789" indent="-267894" lvl="1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algn="l">
              <a:lnSpc>
                <a:spcPts val="3821"/>
              </a:lnSpc>
            </a:pPr>
          </a:p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algn="l" marL="535789" indent="-267894" lvl="1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Growth trends and stability of profit margin</a:t>
            </a:r>
          </a:p>
          <a:p>
            <a:pPr algn="l">
              <a:lnSpc>
                <a:spcPts val="38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55823" y="735330"/>
            <a:ext cx="7265449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Overall Performance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400000">
            <a:off x="14681378" y="781310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6434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4681378" y="781310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898" y="525013"/>
            <a:ext cx="939604" cy="1007373"/>
          </a:xfrm>
          <a:custGeom>
            <a:avLst/>
            <a:gdLst/>
            <a:ahLst/>
            <a:cxnLst/>
            <a:rect r="r" b="b" t="t" l="l"/>
            <a:pathLst>
              <a:path h="1007373" w="939604">
                <a:moveTo>
                  <a:pt x="0" y="0"/>
                </a:moveTo>
                <a:lnTo>
                  <a:pt x="939604" y="0"/>
                </a:lnTo>
                <a:lnTo>
                  <a:pt x="939604" y="1007374"/>
                </a:lnTo>
                <a:lnTo>
                  <a:pt x="0" y="100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0370" y="1985399"/>
            <a:ext cx="10297708" cy="5789495"/>
          </a:xfrm>
          <a:custGeom>
            <a:avLst/>
            <a:gdLst/>
            <a:ahLst/>
            <a:cxnLst/>
            <a:rect r="r" b="b" t="t" l="l"/>
            <a:pathLst>
              <a:path h="5789495" w="10297708">
                <a:moveTo>
                  <a:pt x="0" y="0"/>
                </a:moveTo>
                <a:lnTo>
                  <a:pt x="10297707" y="0"/>
                </a:lnTo>
                <a:lnTo>
                  <a:pt x="10297707" y="5789495"/>
                </a:lnTo>
                <a:lnTo>
                  <a:pt x="0" y="5789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732" y="2536762"/>
            <a:ext cx="6986273" cy="42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Uni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ts sold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op-selling categories and products</a:t>
            </a:r>
          </a:p>
          <a:p>
            <a:pPr algn="l">
              <a:lnSpc>
                <a:spcPts val="38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55823" y="735330"/>
            <a:ext cx="7650345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Product Performance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4681378" y="781310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351" y="611505"/>
            <a:ext cx="872698" cy="779145"/>
          </a:xfrm>
          <a:custGeom>
            <a:avLst/>
            <a:gdLst/>
            <a:ahLst/>
            <a:cxnLst/>
            <a:rect r="r" b="b" t="t" l="l"/>
            <a:pathLst>
              <a:path h="779145" w="872698">
                <a:moveTo>
                  <a:pt x="0" y="0"/>
                </a:moveTo>
                <a:lnTo>
                  <a:pt x="872698" y="0"/>
                </a:lnTo>
                <a:lnTo>
                  <a:pt x="872698" y="779145"/>
                </a:lnTo>
                <a:lnTo>
                  <a:pt x="0" y="779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6270" y="1816545"/>
            <a:ext cx="10329513" cy="5794025"/>
          </a:xfrm>
          <a:custGeom>
            <a:avLst/>
            <a:gdLst/>
            <a:ahLst/>
            <a:cxnLst/>
            <a:rect r="r" b="b" t="t" l="l"/>
            <a:pathLst>
              <a:path h="5794025" w="10329513">
                <a:moveTo>
                  <a:pt x="0" y="0"/>
                </a:moveTo>
                <a:lnTo>
                  <a:pt x="10329513" y="0"/>
                </a:lnTo>
                <a:lnTo>
                  <a:pt x="10329513" y="5794025"/>
                </a:lnTo>
                <a:lnTo>
                  <a:pt x="0" y="579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36762"/>
            <a:ext cx="7704745" cy="42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ore count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b="true" sz="278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High-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performing locations and potential areas for improvement</a:t>
            </a:r>
          </a:p>
          <a:p>
            <a:pPr algn="l">
              <a:lnSpc>
                <a:spcPts val="38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55823" y="735330"/>
            <a:ext cx="7650345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Store Performance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4681378" y="781310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224" y="611505"/>
            <a:ext cx="882952" cy="834390"/>
          </a:xfrm>
          <a:custGeom>
            <a:avLst/>
            <a:gdLst/>
            <a:ahLst/>
            <a:cxnLst/>
            <a:rect r="r" b="b" t="t" l="l"/>
            <a:pathLst>
              <a:path h="834390" w="882952">
                <a:moveTo>
                  <a:pt x="0" y="0"/>
                </a:moveTo>
                <a:lnTo>
                  <a:pt x="882952" y="0"/>
                </a:lnTo>
                <a:lnTo>
                  <a:pt x="882952" y="834390"/>
                </a:lnTo>
                <a:lnTo>
                  <a:pt x="0" y="83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1968" y="2168586"/>
            <a:ext cx="9996032" cy="5632868"/>
          </a:xfrm>
          <a:custGeom>
            <a:avLst/>
            <a:gdLst/>
            <a:ahLst/>
            <a:cxnLst/>
            <a:rect r="r" b="b" t="t" l="l"/>
            <a:pathLst>
              <a:path h="5632868" w="9996032">
                <a:moveTo>
                  <a:pt x="0" y="0"/>
                </a:moveTo>
                <a:lnTo>
                  <a:pt x="9996032" y="0"/>
                </a:lnTo>
                <a:lnTo>
                  <a:pt x="9996032" y="5632868"/>
                </a:lnTo>
                <a:lnTo>
                  <a:pt x="0" y="563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224" y="2536762"/>
            <a:ext cx="7704745" cy="48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in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ven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ory cost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Average profit margin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stock on hand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81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algn="l" marL="600557" indent="-300279" lvl="1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entory management challenges and opportunities</a:t>
            </a:r>
          </a:p>
          <a:p>
            <a:pPr algn="l">
              <a:lnSpc>
                <a:spcPts val="38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55823" y="735330"/>
            <a:ext cx="7650345" cy="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Analysis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08120" y="2175474"/>
            <a:ext cx="5936076" cy="593605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4053885" y="1402676"/>
            <a:ext cx="4035331" cy="4209908"/>
          </a:xfrm>
          <a:custGeom>
            <a:avLst/>
            <a:gdLst/>
            <a:ahLst/>
            <a:cxnLst/>
            <a:rect r="r" b="b" t="t" l="l"/>
            <a:pathLst>
              <a:path h="4209908" w="4035331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86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3826" y="1278851"/>
            <a:ext cx="11294294" cy="838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Findings: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</a:t>
            </a: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rt &amp; Crafts: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High sales volume, potential for further growth.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Colorbuds: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Best profit margin, ensure adequate stock and marketing.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Inventory Management: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Optimize practices to reduce costs and avoid stockouts.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Downtown Success: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Identify factors driving sales and replicate in other locations.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Toluca 1: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Analyze success factors and apply lessons to other stores.</a:t>
            </a:r>
          </a:p>
          <a:p>
            <a:pPr algn="l">
              <a:lnSpc>
                <a:spcPts val="3910"/>
              </a:lnSpc>
            </a:pPr>
          </a:p>
          <a:p>
            <a:pPr algn="l">
              <a:lnSpc>
                <a:spcPts val="3910"/>
              </a:lnSpc>
            </a:pPr>
            <a:r>
              <a:rPr lang="en-US" sz="23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Recommendations: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Promote Art &amp; Crafts: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Introduce new products, create bundles.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Focus on Colorbuds: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Ensure ample stock, feature in marketing.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Optimize Inventory: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Review management practices, avoid overstocking.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Learn from Downtown: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Analyze factors driving success, replicate in other locations.</a:t>
            </a: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b="true" sz="23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Invest in Toluca 1: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Support with marketing, inventory, and analysis.</a:t>
            </a:r>
          </a:p>
          <a:p>
            <a:pPr algn="l">
              <a:lnSpc>
                <a:spcPts val="357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4471" y="213360"/>
            <a:ext cx="844229" cy="844229"/>
          </a:xfrm>
          <a:custGeom>
            <a:avLst/>
            <a:gdLst/>
            <a:ahLst/>
            <a:cxnLst/>
            <a:rect r="r" b="b" t="t" l="l"/>
            <a:pathLst>
              <a:path h="844229" w="844229">
                <a:moveTo>
                  <a:pt x="0" y="0"/>
                </a:moveTo>
                <a:lnTo>
                  <a:pt x="844229" y="0"/>
                </a:lnTo>
                <a:lnTo>
                  <a:pt x="844229" y="844229"/>
                </a:lnTo>
                <a:lnTo>
                  <a:pt x="0" y="84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1597" y="108585"/>
            <a:ext cx="12782288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Conclusions and Recommendations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0735" y="3448717"/>
            <a:ext cx="11046531" cy="295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b="true" sz="144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65755" y="6720032"/>
            <a:ext cx="995648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4001679" y="6228281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34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61591" y="6790185"/>
            <a:ext cx="1543050" cy="15430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6018" y="4373876"/>
            <a:ext cx="1543050" cy="1543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5195" y="1953765"/>
            <a:ext cx="1543050" cy="1543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14001679" y="6228281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3289" y="4701147"/>
            <a:ext cx="888509" cy="888509"/>
          </a:xfrm>
          <a:custGeom>
            <a:avLst/>
            <a:gdLst/>
            <a:ahLst/>
            <a:cxnLst/>
            <a:rect r="r" b="b" t="t" l="l"/>
            <a:pathLst>
              <a:path h="888509" w="888509">
                <a:moveTo>
                  <a:pt x="0" y="0"/>
                </a:moveTo>
                <a:lnTo>
                  <a:pt x="888509" y="0"/>
                </a:lnTo>
                <a:lnTo>
                  <a:pt x="888509" y="888509"/>
                </a:lnTo>
                <a:lnTo>
                  <a:pt x="0" y="88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84859" y="2325240"/>
            <a:ext cx="1203724" cy="671076"/>
          </a:xfrm>
          <a:custGeom>
            <a:avLst/>
            <a:gdLst/>
            <a:ahLst/>
            <a:cxnLst/>
            <a:rect r="r" b="b" t="t" l="l"/>
            <a:pathLst>
              <a:path h="671076" w="1203724">
                <a:moveTo>
                  <a:pt x="0" y="0"/>
                </a:moveTo>
                <a:lnTo>
                  <a:pt x="1203723" y="0"/>
                </a:lnTo>
                <a:lnTo>
                  <a:pt x="1203723" y="671076"/>
                </a:lnTo>
                <a:lnTo>
                  <a:pt x="0" y="671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12354" y="7163327"/>
            <a:ext cx="1041524" cy="796766"/>
          </a:xfrm>
          <a:custGeom>
            <a:avLst/>
            <a:gdLst/>
            <a:ahLst/>
            <a:cxnLst/>
            <a:rect r="r" b="b" t="t" l="l"/>
            <a:pathLst>
              <a:path h="796766" w="1041524">
                <a:moveTo>
                  <a:pt x="0" y="0"/>
                </a:moveTo>
                <a:lnTo>
                  <a:pt x="1041524" y="0"/>
                </a:lnTo>
                <a:lnTo>
                  <a:pt x="1041524" y="796766"/>
                </a:lnTo>
                <a:lnTo>
                  <a:pt x="0" y="796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67055" y="2722535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1015" y="6964493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65443" y="4548184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Mission &amp; Objective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4620" y="2128072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26395"/>
            <a:ext cx="7265449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true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Agenda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1015" y="7523610"/>
            <a:ext cx="441468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Presenting Dashboard &amp; concluded insigths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5443" y="5107301"/>
            <a:ext cx="441468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Our mission &amp; Primary objective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44620" y="2687190"/>
            <a:ext cx="441468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Overview, Data Structure, ETL , Modeling, Key metrics analysis &amp; visualization.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6084" y="1433671"/>
            <a:ext cx="3521044" cy="5281566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4021" t="0" r="-6181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470102" y="3644038"/>
            <a:ext cx="3521044" cy="5281566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990" t="0" r="-12415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100641"/>
            <a:ext cx="7854410" cy="350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332" indent="-291666" lvl="1">
              <a:lnSpc>
                <a:spcPts val="4701"/>
              </a:lnSpc>
              <a:buFont typeface="Arial"/>
              <a:buChar char="•"/>
            </a:pPr>
            <a:r>
              <a:rPr lang="en-US" sz="270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&amp; inventory data for a fictitious chain of toy stores in Mexico called Maven Toys, including information about products, stores, daily sales transactions, and current inventory levels at each location.</a:t>
            </a:r>
          </a:p>
          <a:p>
            <a:pPr algn="l">
              <a:lnSpc>
                <a:spcPts val="470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67055" y="2722535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73995"/>
            <a:ext cx="726544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098" y="1553715"/>
            <a:ext cx="1171575" cy="1171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001679" y="6228281"/>
            <a:ext cx="4286321" cy="4209908"/>
          </a:xfrm>
          <a:custGeom>
            <a:avLst/>
            <a:gdLst/>
            <a:ahLst/>
            <a:cxnLst/>
            <a:rect r="r" b="b" t="t" l="l"/>
            <a:pathLst>
              <a:path h="4209908" w="4286321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5098" y="3044952"/>
            <a:ext cx="1171575" cy="1171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5098" y="4536190"/>
            <a:ext cx="1171575" cy="11715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5098" y="6027427"/>
            <a:ext cx="1171575" cy="117157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5098" y="7518665"/>
            <a:ext cx="1171575" cy="11715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24954" y="1777269"/>
            <a:ext cx="691864" cy="724465"/>
          </a:xfrm>
          <a:custGeom>
            <a:avLst/>
            <a:gdLst/>
            <a:ahLst/>
            <a:cxnLst/>
            <a:rect r="r" b="b" t="t" l="l"/>
            <a:pathLst>
              <a:path h="724465" w="691864">
                <a:moveTo>
                  <a:pt x="0" y="0"/>
                </a:moveTo>
                <a:lnTo>
                  <a:pt x="691864" y="0"/>
                </a:lnTo>
                <a:lnTo>
                  <a:pt x="691864" y="724466"/>
                </a:lnTo>
                <a:lnTo>
                  <a:pt x="0" y="724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2192" y="3231219"/>
            <a:ext cx="735202" cy="769845"/>
          </a:xfrm>
          <a:custGeom>
            <a:avLst/>
            <a:gdLst/>
            <a:ahLst/>
            <a:cxnLst/>
            <a:rect r="r" b="b" t="t" l="l"/>
            <a:pathLst>
              <a:path h="769845" w="735202">
                <a:moveTo>
                  <a:pt x="0" y="0"/>
                </a:moveTo>
                <a:lnTo>
                  <a:pt x="735202" y="0"/>
                </a:lnTo>
                <a:lnTo>
                  <a:pt x="735202" y="769845"/>
                </a:lnTo>
                <a:lnTo>
                  <a:pt x="0" y="76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63373" y="4735557"/>
            <a:ext cx="772841" cy="772841"/>
          </a:xfrm>
          <a:custGeom>
            <a:avLst/>
            <a:gdLst/>
            <a:ahLst/>
            <a:cxnLst/>
            <a:rect r="r" b="b" t="t" l="l"/>
            <a:pathLst>
              <a:path h="772841" w="772841">
                <a:moveTo>
                  <a:pt x="0" y="0"/>
                </a:moveTo>
                <a:lnTo>
                  <a:pt x="772840" y="0"/>
                </a:lnTo>
                <a:lnTo>
                  <a:pt x="772840" y="772840"/>
                </a:lnTo>
                <a:lnTo>
                  <a:pt x="0" y="77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87644" y="6203065"/>
            <a:ext cx="766483" cy="758818"/>
          </a:xfrm>
          <a:custGeom>
            <a:avLst/>
            <a:gdLst/>
            <a:ahLst/>
            <a:cxnLst/>
            <a:rect r="r" b="b" t="t" l="l"/>
            <a:pathLst>
              <a:path h="758818" w="766483">
                <a:moveTo>
                  <a:pt x="0" y="0"/>
                </a:moveTo>
                <a:lnTo>
                  <a:pt x="766483" y="0"/>
                </a:lnTo>
                <a:lnTo>
                  <a:pt x="766483" y="758817"/>
                </a:lnTo>
                <a:lnTo>
                  <a:pt x="0" y="75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39574" y="7762012"/>
            <a:ext cx="662623" cy="684881"/>
          </a:xfrm>
          <a:custGeom>
            <a:avLst/>
            <a:gdLst/>
            <a:ahLst/>
            <a:cxnLst/>
            <a:rect r="r" b="b" t="t" l="l"/>
            <a:pathLst>
              <a:path h="684881" w="662623">
                <a:moveTo>
                  <a:pt x="0" y="0"/>
                </a:moveTo>
                <a:lnTo>
                  <a:pt x="662623" y="0"/>
                </a:lnTo>
                <a:lnTo>
                  <a:pt x="662623" y="684881"/>
                </a:lnTo>
                <a:lnTo>
                  <a:pt x="0" y="684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66078" y="1720119"/>
            <a:ext cx="4070853" cy="4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Calendar Table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392" y="428661"/>
            <a:ext cx="6663157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6078" y="2131489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•This table includes all relevant dates, allowing for time-based analysis of sales trends and performance metrics.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6078" y="4678407"/>
            <a:ext cx="4070853" cy="4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Products Table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6078" y="5074352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•Lists all products available in the store, including their categories, costs, and prices.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6078" y="6145915"/>
            <a:ext cx="4070853" cy="4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Sales Table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6078" y="6565590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•Captures transaction details, including sales dates, quantities sold, and associated stores.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6078" y="7704862"/>
            <a:ext cx="4070853" cy="4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Stores Table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66078" y="8056827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•Contains details about each store location, including its name, city, and operational status.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66078" y="3185410"/>
            <a:ext cx="4070853" cy="411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Inventory Table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6078" y="3623418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•Contains information on the stock levels of toys available at each store.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3573" y="1970082"/>
          <a:ext cx="17860854" cy="6346837"/>
        </p:xfrm>
        <a:graphic>
          <a:graphicData uri="http://schemas.openxmlformats.org/drawingml/2006/table">
            <a:tbl>
              <a:tblPr/>
              <a:tblGrid>
                <a:gridCol w="3362967"/>
                <a:gridCol w="3693941"/>
                <a:gridCol w="3693941"/>
                <a:gridCol w="3693941"/>
                <a:gridCol w="3416064"/>
              </a:tblGrid>
              <a:tr h="15590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Calendar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Inventory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Products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Stores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</a:tr>
              <a:tr h="478783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Date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 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Product_ID</a:t>
                      </a:r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Stock_On_Hand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Sale_ID, Date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Units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 Product_ID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Product_Name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Product_Category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Product_Cost, Product_Price.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Store_Name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Store_City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Store_Location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Store_Open_Date.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9392" y="428661"/>
            <a:ext cx="6663157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Structure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843478" y="99236"/>
            <a:ext cx="4035331" cy="4209908"/>
          </a:xfrm>
          <a:custGeom>
            <a:avLst/>
            <a:gdLst/>
            <a:ahLst/>
            <a:cxnLst/>
            <a:rect r="r" b="b" t="t" l="l"/>
            <a:pathLst>
              <a:path h="4209908" w="4035331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86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1762" y="181299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9392" y="2204190"/>
            <a:ext cx="1171575" cy="11715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9365" y="2509042"/>
            <a:ext cx="903016" cy="620823"/>
          </a:xfrm>
          <a:custGeom>
            <a:avLst/>
            <a:gdLst/>
            <a:ahLst/>
            <a:cxnLst/>
            <a:rect r="r" b="b" t="t" l="l"/>
            <a:pathLst>
              <a:path h="620823" w="903016">
                <a:moveTo>
                  <a:pt x="0" y="0"/>
                </a:moveTo>
                <a:lnTo>
                  <a:pt x="903016" y="0"/>
                </a:lnTo>
                <a:lnTo>
                  <a:pt x="903016" y="620824"/>
                </a:lnTo>
                <a:lnTo>
                  <a:pt x="0" y="62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9392" y="3971925"/>
            <a:ext cx="1171575" cy="11715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4430" y="4195480"/>
            <a:ext cx="741499" cy="741499"/>
          </a:xfrm>
          <a:custGeom>
            <a:avLst/>
            <a:gdLst/>
            <a:ahLst/>
            <a:cxnLst/>
            <a:rect r="r" b="b" t="t" l="l"/>
            <a:pathLst>
              <a:path h="741499" w="741499">
                <a:moveTo>
                  <a:pt x="0" y="0"/>
                </a:moveTo>
                <a:lnTo>
                  <a:pt x="741499" y="0"/>
                </a:lnTo>
                <a:lnTo>
                  <a:pt x="741499" y="741499"/>
                </a:lnTo>
                <a:lnTo>
                  <a:pt x="0" y="741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9392" y="8094816"/>
            <a:ext cx="1171575" cy="117157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07292" y="8352716"/>
            <a:ext cx="655775" cy="655775"/>
          </a:xfrm>
          <a:custGeom>
            <a:avLst/>
            <a:gdLst/>
            <a:ahLst/>
            <a:cxnLst/>
            <a:rect r="r" b="b" t="t" l="l"/>
            <a:pathLst>
              <a:path h="655775" w="655775">
                <a:moveTo>
                  <a:pt x="0" y="0"/>
                </a:moveTo>
                <a:lnTo>
                  <a:pt x="655775" y="0"/>
                </a:lnTo>
                <a:lnTo>
                  <a:pt x="655775" y="655775"/>
                </a:lnTo>
                <a:lnTo>
                  <a:pt x="0" y="65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9392" y="428661"/>
            <a:ext cx="6663157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0371" y="2370595"/>
            <a:ext cx="4070853" cy="44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Extract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0371" y="2781965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excracted from Maven Analytics with csv format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0371" y="4138330"/>
            <a:ext cx="4070853" cy="44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Transform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0371" y="4549700"/>
            <a:ext cx="15900921" cy="342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 transformations like: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Filtering rows (e.g., removing nulls or irrelevant data).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Replacing values (e.g., handling missing data).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Splitting columns or merging columns.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Pivoting/Unpivoting data for better structure.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Grouping data for aggregations (sum, count, etc.).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Type Conversion: Ensure correct data types (e.g., dates, decimals).</a:t>
            </a:r>
          </a:p>
          <a:p>
            <a:pPr algn="l" marL="470332" indent="-235166" lvl="1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Adding custom columns with calculated fields using Power Query’s M language.</a:t>
            </a:r>
          </a:p>
          <a:p>
            <a:pPr algn="l">
              <a:lnSpc>
                <a:spcPts val="304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30371" y="8261221"/>
            <a:ext cx="4070853" cy="44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Load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30371" y="8672591"/>
            <a:ext cx="15900921" cy="3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After transformation, load the cleaned data into Power BI's data model for reporting.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3942" y="1582809"/>
            <a:ext cx="9818170" cy="6698533"/>
          </a:xfrm>
          <a:custGeom>
            <a:avLst/>
            <a:gdLst/>
            <a:ahLst/>
            <a:cxnLst/>
            <a:rect r="r" b="b" t="t" l="l"/>
            <a:pathLst>
              <a:path h="6698533" w="9818170">
                <a:moveTo>
                  <a:pt x="0" y="0"/>
                </a:moveTo>
                <a:lnTo>
                  <a:pt x="9818170" y="0"/>
                </a:lnTo>
                <a:lnTo>
                  <a:pt x="9818170" y="6698533"/>
                </a:lnTo>
                <a:lnTo>
                  <a:pt x="0" y="669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4" t="0" r="-208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515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630" y="429261"/>
            <a:ext cx="6841100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Modeling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630" y="5798695"/>
            <a:ext cx="7385908" cy="248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7"/>
              </a:lnSpc>
            </a:pPr>
            <a:r>
              <a:rPr lang="en-US" sz="247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After ETL, Power BI allows you to create relationships between tables, define measures, and optimize the data model for analysis:</a:t>
            </a:r>
          </a:p>
          <a:p>
            <a:pPr algn="l">
              <a:lnSpc>
                <a:spcPts val="2777"/>
              </a:lnSpc>
            </a:pPr>
          </a:p>
          <a:p>
            <a:pPr algn="l">
              <a:lnSpc>
                <a:spcPts val="2777"/>
              </a:lnSpc>
            </a:pPr>
            <a:r>
              <a:rPr lang="en-US" sz="2479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•Create relationships </a:t>
            </a:r>
            <a:r>
              <a:rPr lang="en-US" sz="247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between different data sources (e.g., fact and dimension tables).</a:t>
            </a:r>
          </a:p>
          <a:p>
            <a:pPr algn="l">
              <a:lnSpc>
                <a:spcPts val="277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4352" y="2126809"/>
            <a:ext cx="6949585" cy="694955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05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2976177" y="1210634"/>
            <a:ext cx="4035331" cy="4209908"/>
          </a:xfrm>
          <a:custGeom>
            <a:avLst/>
            <a:gdLst/>
            <a:ahLst/>
            <a:cxnLst/>
            <a:rect r="r" b="b" t="t" l="l"/>
            <a:pathLst>
              <a:path h="4209908" w="4035331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86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591" y="1844487"/>
            <a:ext cx="7664120" cy="745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Sold Units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Previous Month Metrics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Orders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Price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Revenue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Profit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Average Retail Price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Stock on Hand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Sold Units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Store Count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Previous Month Metrics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Cost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591" y="307029"/>
            <a:ext cx="9963718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 to Be Analyzed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4352" y="2126809"/>
            <a:ext cx="6949585" cy="694955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436" t="0" r="-1542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2976177" y="1210634"/>
            <a:ext cx="4035331" cy="4209908"/>
          </a:xfrm>
          <a:custGeom>
            <a:avLst/>
            <a:gdLst/>
            <a:ahLst/>
            <a:cxnLst/>
            <a:rect r="r" b="b" t="t" l="l"/>
            <a:pathLst>
              <a:path h="4209908" w="4035331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86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591" y="4644837"/>
            <a:ext cx="7664120" cy="185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Performance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Analysis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Profitability Analysis</a:t>
            </a:r>
          </a:p>
          <a:p>
            <a:pPr algn="l" marL="575443" indent="-287721" lvl="1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Comparative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591" y="1622620"/>
            <a:ext cx="9963718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DAGTWXn49m8</dc:identifier>
  <dcterms:modified xsi:type="dcterms:W3CDTF">2011-08-01T06:04:30Z</dcterms:modified>
  <cp:revision>1</cp:revision>
  <dc:title>Presentations are typically introduction, or speech</dc:title>
</cp:coreProperties>
</file>